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gif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4ff953e6c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4ff953e6c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8d142789b6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8d142789b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4ffb4542a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4ffb4542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8ce11a3496_0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8ce11a3496_0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8ce11a3496_0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8ce11a3496_0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8ce11a3496_0_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8ce11a3496_0_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8d142789b6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8d142789b6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8ce11a3496_0_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8ce11a3496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4ff953e6c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4ff953e6c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4feef501c0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4feef501c0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8ce11a3496_0_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8ce11a3496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8def3cde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8def3cde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8def3cde0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8def3cde0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8ce11a3496_0_6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8ce11a3496_0_6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gif"/><Relationship Id="rId4" Type="http://schemas.openxmlformats.org/officeDocument/2006/relationships/image" Target="../media/image14.gif"/><Relationship Id="rId5" Type="http://schemas.openxmlformats.org/officeDocument/2006/relationships/image" Target="../media/image4.gif"/><Relationship Id="rId6" Type="http://schemas.openxmlformats.org/officeDocument/2006/relationships/image" Target="../media/image20.gif"/><Relationship Id="rId7" Type="http://schemas.openxmlformats.org/officeDocument/2006/relationships/image" Target="../media/image2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Relationship Id="rId8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Relationship Id="rId4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Relationship Id="rId4" Type="http://schemas.openxmlformats.org/officeDocument/2006/relationships/image" Target="../media/image6.gif"/><Relationship Id="rId5" Type="http://schemas.openxmlformats.org/officeDocument/2006/relationships/image" Target="../media/image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562725" y="2804325"/>
            <a:ext cx="74466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Authentication using Zero Knowledge proof in Distributed networks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6282350" y="640200"/>
            <a:ext cx="2551200" cy="13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CECS 574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2 : Hibernators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Varshith Reddy Chinni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Aashrith Racherla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Implementation of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ZKP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1" name="Google Shape;241;p22"/>
          <p:cNvSpPr txBox="1"/>
          <p:nvPr/>
        </p:nvSpPr>
        <p:spPr>
          <a:xfrm>
            <a:off x="523575" y="17047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Fiat Shamir method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2" name="Google Shape;242;p22"/>
          <p:cNvSpPr txBox="1"/>
          <p:nvPr/>
        </p:nvSpPr>
        <p:spPr>
          <a:xfrm>
            <a:off x="952450" y="4143125"/>
            <a:ext cx="257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" sz="1000"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check </a:t>
            </a:r>
            <a:r>
              <a:rPr lang="en"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=rG+c(xG)</a:t>
            </a:r>
            <a:endParaRPr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3" name="Google Shape;243;p22"/>
          <p:cNvSpPr txBox="1"/>
          <p:nvPr/>
        </p:nvSpPr>
        <p:spPr>
          <a:xfrm>
            <a:off x="4095750" y="1013200"/>
            <a:ext cx="4572000" cy="38559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secret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"Hello"</a:t>
            </a:r>
            <a:endParaRPr sz="105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sys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argv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secret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sys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argv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hashlib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md5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secret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encode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()).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hexdigest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6A9955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random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randint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curve.n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6A9955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xG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scalar_mult(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curve.g)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chal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(curve.g)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xG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hashlib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md5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update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chal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encode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())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random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randint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curve.n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vG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scalar_mult(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curve.g)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hexdigest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r>
              <a:rPr lang="en" sz="1050">
                <a:solidFill>
                  <a:srgbClr val="B5CEA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%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(curve.n)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Vcheck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(scalar_mult(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,curve.g),scalar_mult(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xG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vG</a:t>
            </a:r>
            <a:r>
              <a:rPr lang="en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Vcheck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): 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0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It has been proven!!!"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586C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050">
                <a:solidFill>
                  <a:srgbClr val="D7BA7D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lang="en" sz="1050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Not proven!!!"</a:t>
            </a:r>
            <a:r>
              <a:rPr lang="en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4" name="Google Shape;24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5" name="Google Shape;245;p22"/>
          <p:cNvGrpSpPr/>
          <p:nvPr/>
        </p:nvGrpSpPr>
        <p:grpSpPr>
          <a:xfrm>
            <a:off x="952450" y="2007875"/>
            <a:ext cx="2571000" cy="1918988"/>
            <a:chOff x="952450" y="2007875"/>
            <a:chExt cx="2571000" cy="1918988"/>
          </a:xfrm>
        </p:grpSpPr>
        <p:grpSp>
          <p:nvGrpSpPr>
            <p:cNvPr id="246" name="Google Shape;246;p22"/>
            <p:cNvGrpSpPr/>
            <p:nvPr/>
          </p:nvGrpSpPr>
          <p:grpSpPr>
            <a:xfrm>
              <a:off x="952450" y="2321188"/>
              <a:ext cx="2571000" cy="1605675"/>
              <a:chOff x="952450" y="2262200"/>
              <a:chExt cx="2571000" cy="1605675"/>
            </a:xfrm>
          </p:grpSpPr>
          <p:sp>
            <p:nvSpPr>
              <p:cNvPr id="247" name="Google Shape;247;p22"/>
              <p:cNvSpPr txBox="1"/>
              <p:nvPr/>
            </p:nvSpPr>
            <p:spPr>
              <a:xfrm>
                <a:off x="952450" y="2262200"/>
                <a:ext cx="25710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highlight>
                      <a:srgbClr val="FFFFFF"/>
                    </a:highlight>
                    <a:latin typeface="Verdana"/>
                    <a:ea typeface="Verdana"/>
                    <a:cs typeface="Verdana"/>
                    <a:sym typeface="Verdana"/>
                  </a:rPr>
                  <a:t>c=Hash((G)||(x)||(xG))</a:t>
                </a:r>
                <a:endParaRPr>
                  <a:highlight>
                    <a:srgbClr val="FFFFFF"/>
                  </a:highlight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248" name="Google Shape;248;p22"/>
              <p:cNvSpPr txBox="1"/>
              <p:nvPr/>
            </p:nvSpPr>
            <p:spPr>
              <a:xfrm>
                <a:off x="952450" y="2741050"/>
                <a:ext cx="25710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highlight>
                      <a:srgbClr val="FFFFFF"/>
                    </a:highlight>
                    <a:latin typeface="Verdana"/>
                    <a:ea typeface="Verdana"/>
                    <a:cs typeface="Verdana"/>
                    <a:sym typeface="Verdana"/>
                  </a:rPr>
                  <a:t>V=vG</a:t>
                </a:r>
                <a:endParaRPr>
                  <a:highlight>
                    <a:srgbClr val="FFFFFF"/>
                  </a:highlight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  <p:sp>
            <p:nvSpPr>
              <p:cNvPr id="249" name="Google Shape;249;p22"/>
              <p:cNvSpPr txBox="1"/>
              <p:nvPr/>
            </p:nvSpPr>
            <p:spPr>
              <a:xfrm>
                <a:off x="952450" y="3219875"/>
                <a:ext cx="2571000" cy="64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highlight>
                      <a:srgbClr val="FFFFFF"/>
                    </a:highlight>
                  </a:rPr>
                  <a:t>r=(v−c</a:t>
                </a:r>
                <a:r>
                  <a:rPr lang="en">
                    <a:highlight>
                      <a:srgbClr val="FFFFFF"/>
                    </a:highlight>
                    <a:latin typeface="Verdana"/>
                    <a:ea typeface="Verdana"/>
                    <a:cs typeface="Verdana"/>
                    <a:sym typeface="Verdana"/>
                  </a:rPr>
                  <a:t>x1)</a:t>
                </a:r>
                <a:endParaRPr>
                  <a:highlight>
                    <a:srgbClr val="FFFFFF"/>
                  </a:highlight>
                  <a:latin typeface="Verdana"/>
                  <a:ea typeface="Verdana"/>
                  <a:cs typeface="Verdana"/>
                  <a:sym typeface="Verdana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highlight>
                    <a:srgbClr val="FFFFFF"/>
                  </a:highlight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</p:grpSp>
        <p:sp>
          <p:nvSpPr>
            <p:cNvPr id="250" name="Google Shape;250;p22"/>
            <p:cNvSpPr txBox="1"/>
            <p:nvPr/>
          </p:nvSpPr>
          <p:spPr>
            <a:xfrm>
              <a:off x="952450" y="2007875"/>
              <a:ext cx="1669200" cy="1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Prover Side:</a:t>
              </a:r>
              <a:endPara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251" name="Google Shape;251;p22"/>
          <p:cNvSpPr txBox="1"/>
          <p:nvPr/>
        </p:nvSpPr>
        <p:spPr>
          <a:xfrm>
            <a:off x="952450" y="3771600"/>
            <a:ext cx="12615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Verifier Side: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Advantages of ZKP in Distributed Networks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57" name="Google Shape;257;p23"/>
          <p:cNvGrpSpPr/>
          <p:nvPr/>
        </p:nvGrpSpPr>
        <p:grpSpPr>
          <a:xfrm>
            <a:off x="335433" y="2171700"/>
            <a:ext cx="1486299" cy="1521625"/>
            <a:chOff x="568050" y="2186325"/>
            <a:chExt cx="1600925" cy="1521625"/>
          </a:xfrm>
        </p:grpSpPr>
        <p:pic>
          <p:nvPicPr>
            <p:cNvPr id="258" name="Google Shape;258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68050" y="2186325"/>
              <a:ext cx="1600925" cy="9029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9" name="Google Shape;259;p23"/>
            <p:cNvSpPr txBox="1"/>
            <p:nvPr/>
          </p:nvSpPr>
          <p:spPr>
            <a:xfrm>
              <a:off x="745100" y="3249250"/>
              <a:ext cx="1246800" cy="45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Privacy</a:t>
              </a:r>
              <a:endPara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260" name="Google Shape;260;p23"/>
          <p:cNvGrpSpPr/>
          <p:nvPr/>
        </p:nvGrpSpPr>
        <p:grpSpPr>
          <a:xfrm>
            <a:off x="2314736" y="2186325"/>
            <a:ext cx="1314302" cy="1492375"/>
            <a:chOff x="2586123" y="2186325"/>
            <a:chExt cx="1314302" cy="1492375"/>
          </a:xfrm>
        </p:grpSpPr>
        <p:sp>
          <p:nvSpPr>
            <p:cNvPr id="261" name="Google Shape;261;p23"/>
            <p:cNvSpPr txBox="1"/>
            <p:nvPr/>
          </p:nvSpPr>
          <p:spPr>
            <a:xfrm>
              <a:off x="2586123" y="3278500"/>
              <a:ext cx="13143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Secure</a:t>
              </a:r>
              <a:endPara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id="262" name="Google Shape;262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86125" y="2186325"/>
              <a:ext cx="1314300" cy="9141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3" name="Google Shape;263;p23"/>
          <p:cNvGrpSpPr/>
          <p:nvPr/>
        </p:nvGrpSpPr>
        <p:grpSpPr>
          <a:xfrm>
            <a:off x="4007425" y="2186325"/>
            <a:ext cx="1314300" cy="1492375"/>
            <a:chOff x="4317575" y="2186325"/>
            <a:chExt cx="1314300" cy="1492375"/>
          </a:xfrm>
        </p:grpSpPr>
        <p:pic>
          <p:nvPicPr>
            <p:cNvPr id="264" name="Google Shape;264;p23"/>
            <p:cNvPicPr preferRelativeResize="0"/>
            <p:nvPr/>
          </p:nvPicPr>
          <p:blipFill rotWithShape="1">
            <a:blip r:embed="rId5">
              <a:alphaModFix/>
            </a:blip>
            <a:srcRect b="11754" l="0" r="0" t="0"/>
            <a:stretch/>
          </p:blipFill>
          <p:spPr>
            <a:xfrm>
              <a:off x="4317575" y="2186325"/>
              <a:ext cx="1314300" cy="914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5" name="Google Shape;265;p23"/>
            <p:cNvSpPr txBox="1"/>
            <p:nvPr/>
          </p:nvSpPr>
          <p:spPr>
            <a:xfrm>
              <a:off x="4502225" y="3278500"/>
              <a:ext cx="945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Efficiency</a:t>
              </a:r>
              <a:endPara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266" name="Google Shape;266;p23"/>
          <p:cNvGrpSpPr/>
          <p:nvPr/>
        </p:nvGrpSpPr>
        <p:grpSpPr>
          <a:xfrm>
            <a:off x="5700054" y="2171700"/>
            <a:ext cx="1314313" cy="1507000"/>
            <a:chOff x="5700100" y="2171700"/>
            <a:chExt cx="1486275" cy="1507000"/>
          </a:xfrm>
        </p:grpSpPr>
        <p:sp>
          <p:nvSpPr>
            <p:cNvPr id="267" name="Google Shape;267;p23"/>
            <p:cNvSpPr txBox="1"/>
            <p:nvPr/>
          </p:nvSpPr>
          <p:spPr>
            <a:xfrm>
              <a:off x="5872050" y="3278500"/>
              <a:ext cx="1085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Scalable</a:t>
              </a:r>
              <a:endParaRPr/>
            </a:p>
          </p:txBody>
        </p:sp>
        <p:pic>
          <p:nvPicPr>
            <p:cNvPr id="268" name="Google Shape;268;p2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700100" y="2171700"/>
              <a:ext cx="1486275" cy="9141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9" name="Google Shape;269;p23"/>
          <p:cNvGrpSpPr/>
          <p:nvPr/>
        </p:nvGrpSpPr>
        <p:grpSpPr>
          <a:xfrm>
            <a:off x="7392700" y="2171700"/>
            <a:ext cx="1314325" cy="1507000"/>
            <a:chOff x="7392700" y="2171700"/>
            <a:chExt cx="1314325" cy="1507000"/>
          </a:xfrm>
        </p:grpSpPr>
        <p:pic>
          <p:nvPicPr>
            <p:cNvPr id="270" name="Google Shape;270;p2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392700" y="2171700"/>
              <a:ext cx="1314325" cy="914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1" name="Google Shape;271;p23"/>
            <p:cNvSpPr txBox="1"/>
            <p:nvPr/>
          </p:nvSpPr>
          <p:spPr>
            <a:xfrm>
              <a:off x="7507435" y="3278500"/>
              <a:ext cx="100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Anonymity</a:t>
              </a:r>
              <a:endParaRPr/>
            </a:p>
          </p:txBody>
        </p:sp>
      </p:grpSp>
      <p:sp>
        <p:nvSpPr>
          <p:cNvPr id="272" name="Google Shape;27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4"/>
          <p:cNvSpPr txBox="1"/>
          <p:nvPr>
            <p:ph type="title"/>
          </p:nvPr>
        </p:nvSpPr>
        <p:spPr>
          <a:xfrm>
            <a:off x="1297500" y="393750"/>
            <a:ext cx="7038900" cy="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Real-world Applications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8" name="Google Shape;278;p24"/>
          <p:cNvSpPr txBox="1"/>
          <p:nvPr/>
        </p:nvSpPr>
        <p:spPr>
          <a:xfrm>
            <a:off x="1478125" y="1288825"/>
            <a:ext cx="2622000" cy="354000"/>
          </a:xfrm>
          <a:prstGeom prst="rect">
            <a:avLst/>
          </a:prstGeom>
          <a:solidFill>
            <a:srgbClr val="76A5A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Blockchain and Cryptocurrencies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9" name="Google Shape;27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6710" y="1330496"/>
            <a:ext cx="289132" cy="2891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0" name="Google Shape;280;p24"/>
          <p:cNvGrpSpPr/>
          <p:nvPr/>
        </p:nvGrpSpPr>
        <p:grpSpPr>
          <a:xfrm>
            <a:off x="1478116" y="2222250"/>
            <a:ext cx="2622049" cy="400200"/>
            <a:chOff x="4617193" y="2831225"/>
            <a:chExt cx="2588400" cy="400200"/>
          </a:xfrm>
        </p:grpSpPr>
        <p:sp>
          <p:nvSpPr>
            <p:cNvPr id="281" name="Google Shape;281;p24"/>
            <p:cNvSpPr txBox="1"/>
            <p:nvPr/>
          </p:nvSpPr>
          <p:spPr>
            <a:xfrm>
              <a:off x="4617193" y="2831225"/>
              <a:ext cx="2588400" cy="400200"/>
            </a:xfrm>
            <a:prstGeom prst="rect">
              <a:avLst/>
            </a:prstGeom>
            <a:solidFill>
              <a:srgbClr val="76A5A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Digital Identity Management</a:t>
              </a:r>
              <a:endPara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id="282" name="Google Shape;282;p24"/>
            <p:cNvPicPr preferRelativeResize="0"/>
            <p:nvPr/>
          </p:nvPicPr>
          <p:blipFill rotWithShape="1">
            <a:blip r:embed="rId4">
              <a:alphaModFix/>
            </a:blip>
            <a:srcRect b="6529" l="0" r="0" t="-6530"/>
            <a:stretch/>
          </p:blipFill>
          <p:spPr>
            <a:xfrm>
              <a:off x="6803991" y="2854325"/>
              <a:ext cx="354001" cy="354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3" name="Google Shape;283;p24"/>
          <p:cNvSpPr txBox="1"/>
          <p:nvPr/>
        </p:nvSpPr>
        <p:spPr>
          <a:xfrm>
            <a:off x="5533766" y="3563875"/>
            <a:ext cx="2622000" cy="400200"/>
          </a:xfrm>
          <a:prstGeom prst="rect">
            <a:avLst/>
          </a:prstGeom>
          <a:solidFill>
            <a:srgbClr val="76A5A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Financial Systems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4" name="Google Shape;284;p24"/>
          <p:cNvSpPr txBox="1"/>
          <p:nvPr/>
        </p:nvSpPr>
        <p:spPr>
          <a:xfrm>
            <a:off x="1523403" y="3130825"/>
            <a:ext cx="2622000" cy="400200"/>
          </a:xfrm>
          <a:prstGeom prst="rect">
            <a:avLst/>
          </a:prstGeom>
          <a:solidFill>
            <a:srgbClr val="76A5A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Healthcare Data Sharing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5" name="Google Shape;285;p24"/>
          <p:cNvSpPr txBox="1"/>
          <p:nvPr/>
        </p:nvSpPr>
        <p:spPr>
          <a:xfrm>
            <a:off x="5533766" y="2655300"/>
            <a:ext cx="2622000" cy="400200"/>
          </a:xfrm>
          <a:prstGeom prst="rect">
            <a:avLst/>
          </a:prstGeom>
          <a:solidFill>
            <a:srgbClr val="76A5A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Identity Systems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6" name="Google Shape;286;p24"/>
          <p:cNvSpPr txBox="1"/>
          <p:nvPr/>
        </p:nvSpPr>
        <p:spPr>
          <a:xfrm>
            <a:off x="5533766" y="1746725"/>
            <a:ext cx="2622000" cy="400200"/>
          </a:xfrm>
          <a:prstGeom prst="rect">
            <a:avLst/>
          </a:prstGeom>
          <a:solidFill>
            <a:srgbClr val="76A5A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Supply Chain and Logistics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7" name="Google Shape;28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50575" y="3193125"/>
            <a:ext cx="349596" cy="27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91500" y="1792925"/>
            <a:ext cx="464275" cy="35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91500" y="2623263"/>
            <a:ext cx="464275" cy="46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91500" y="3563875"/>
            <a:ext cx="464275" cy="354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2" name="Google Shape;292;p24"/>
          <p:cNvCxnSpPr/>
          <p:nvPr/>
        </p:nvCxnSpPr>
        <p:spPr>
          <a:xfrm>
            <a:off x="4886988" y="1288825"/>
            <a:ext cx="19500" cy="27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24"/>
          <p:cNvCxnSpPr>
            <a:endCxn id="278" idx="3"/>
          </p:cNvCxnSpPr>
          <p:nvPr/>
        </p:nvCxnSpPr>
        <p:spPr>
          <a:xfrm rot="10800000">
            <a:off x="4100125" y="1465825"/>
            <a:ext cx="797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24"/>
          <p:cNvCxnSpPr/>
          <p:nvPr/>
        </p:nvCxnSpPr>
        <p:spPr>
          <a:xfrm flipH="1" rot="10800000">
            <a:off x="4100165" y="2418450"/>
            <a:ext cx="7974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24"/>
          <p:cNvCxnSpPr/>
          <p:nvPr/>
        </p:nvCxnSpPr>
        <p:spPr>
          <a:xfrm>
            <a:off x="4145404" y="3330925"/>
            <a:ext cx="7614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" name="Google Shape;296;p24"/>
          <p:cNvCxnSpPr>
            <a:stCxn id="286" idx="1"/>
          </p:cNvCxnSpPr>
          <p:nvPr/>
        </p:nvCxnSpPr>
        <p:spPr>
          <a:xfrm rot="10800000">
            <a:off x="4886966" y="1939625"/>
            <a:ext cx="6468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24"/>
          <p:cNvCxnSpPr>
            <a:stCxn id="285" idx="1"/>
          </p:cNvCxnSpPr>
          <p:nvPr/>
        </p:nvCxnSpPr>
        <p:spPr>
          <a:xfrm rot="10800000">
            <a:off x="4906766" y="2847900"/>
            <a:ext cx="6270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24"/>
          <p:cNvCxnSpPr>
            <a:stCxn id="283" idx="1"/>
          </p:cNvCxnSpPr>
          <p:nvPr/>
        </p:nvCxnSpPr>
        <p:spPr>
          <a:xfrm flipH="1">
            <a:off x="4916066" y="3763975"/>
            <a:ext cx="617700" cy="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Challenges and Limitations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4" name="Google Shape;304;p25"/>
          <p:cNvSpPr txBox="1"/>
          <p:nvPr>
            <p:ph idx="1" type="body"/>
          </p:nvPr>
        </p:nvSpPr>
        <p:spPr>
          <a:xfrm>
            <a:off x="1297500" y="1567550"/>
            <a:ext cx="7038900" cy="25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Selective Disclosure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Implementation Complexity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Trusted Setup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Computational Overhead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5" name="Google Shape;30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6" name="Google Shape;3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9900" y="783775"/>
            <a:ext cx="3701602" cy="3701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Conclusion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2" name="Google Shape;3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1500" y="2571752"/>
            <a:ext cx="6591300" cy="257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4607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Zero-Knowledge Proofs (ZKPs) have redefined authentication.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607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Users can confirm their identity without revealing sensitive information.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607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ZKPs promote security and trust, safeguarding privacy in distributed networks.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607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Adoption of ZKPs is a pivotal step toward reliable, private authentication in evolving digital landscapes.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4" name="Google Shape;31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200" y="-460225"/>
            <a:ext cx="7189402" cy="68159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7"/>
          <p:cNvSpPr txBox="1"/>
          <p:nvPr>
            <p:ph type="title"/>
          </p:nvPr>
        </p:nvSpPr>
        <p:spPr>
          <a:xfrm>
            <a:off x="195925" y="2114700"/>
            <a:ext cx="4525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Thank You!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1" name="Google Shape;32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827386"/>
            <a:ext cx="3488725" cy="348872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Zero Knowledge Proof 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151600" y="1150225"/>
            <a:ext cx="7185000" cy="3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ZKP is a cryptographic protocol that allows one party (the Prover) to prove to another party (the Verifier) that they possess certain knowledge or information, without revealing the actual information itself."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8775" y="2109475"/>
            <a:ext cx="6570650" cy="258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Key Components of ZKP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1167750" y="1189275"/>
            <a:ext cx="7168500" cy="34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1" name="Google Shape;15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7725" y="1189275"/>
            <a:ext cx="7278424" cy="34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1749300" y="1328850"/>
            <a:ext cx="7185000" cy="3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Protection Against Unauthorized Access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Data Security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Identity Theft Prevention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Secure Online Transactions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Protection Against Phishing and Social Engineering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Compliance Requirements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16"/>
          <p:cNvSpPr txBox="1"/>
          <p:nvPr>
            <p:ph type="title"/>
          </p:nvPr>
        </p:nvSpPr>
        <p:spPr>
          <a:xfrm>
            <a:off x="1822350" y="414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Why do we need strong authentication 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0" name="Google Shape;16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500" y="782144"/>
            <a:ext cx="3323400" cy="2492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0175" y="2833400"/>
            <a:ext cx="2310101" cy="2310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Who Benefits from Zero Knowledge Proof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0776" y="1836976"/>
            <a:ext cx="3573725" cy="357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7"/>
          <p:cNvSpPr txBox="1"/>
          <p:nvPr/>
        </p:nvSpPr>
        <p:spPr>
          <a:xfrm>
            <a:off x="1805700" y="1307850"/>
            <a:ext cx="6022500" cy="28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Enterprises: Enhanced security for sensitive data.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Users: Privacy preservation during authentication.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Blockchain: Improved transaction privacy.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Government: Secure access to classified information.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Types of Zero-Knowledge Proofs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Interactive Zero-Knowledge Proofs (iZKPs)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Non-Interactive Zero-Knowledge Proofs (NIZKPs)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6" name="Google Shape;17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7" name="Google Shape;1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700" y="3053400"/>
            <a:ext cx="2090100" cy="209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5700" y="228225"/>
            <a:ext cx="2090100" cy="209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/>
        </p:nvSpPr>
        <p:spPr>
          <a:xfrm>
            <a:off x="2835163" y="2571750"/>
            <a:ext cx="3000000" cy="1085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Limitations</a:t>
            </a:r>
            <a:r>
              <a:rPr lang="en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 transferability 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Unscalable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84" name="Google Shape;184;p19"/>
          <p:cNvGrpSpPr/>
          <p:nvPr/>
        </p:nvGrpSpPr>
        <p:grpSpPr>
          <a:xfrm>
            <a:off x="2843106" y="2001675"/>
            <a:ext cx="2984122" cy="2603003"/>
            <a:chOff x="2704987" y="1387703"/>
            <a:chExt cx="3028950" cy="2933622"/>
          </a:xfrm>
        </p:grpSpPr>
        <p:pic>
          <p:nvPicPr>
            <p:cNvPr id="185" name="Google Shape;185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04987" y="1387703"/>
              <a:ext cx="3028950" cy="236808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6" name="Google Shape;186;p19"/>
            <p:cNvSpPr txBox="1"/>
            <p:nvPr/>
          </p:nvSpPr>
          <p:spPr>
            <a:xfrm>
              <a:off x="2719450" y="3835625"/>
              <a:ext cx="3000000" cy="48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Almost Can’t Cheat</a:t>
              </a:r>
              <a:endParaRPr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87" name="Google Shape;187;p19"/>
          <p:cNvGrpSpPr/>
          <p:nvPr/>
        </p:nvGrpSpPr>
        <p:grpSpPr>
          <a:xfrm>
            <a:off x="2815471" y="1943133"/>
            <a:ext cx="2955600" cy="2720085"/>
            <a:chOff x="2676938" y="1255750"/>
            <a:chExt cx="3000000" cy="3065575"/>
          </a:xfrm>
        </p:grpSpPr>
        <p:pic>
          <p:nvPicPr>
            <p:cNvPr id="188" name="Google Shape;188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704975" y="1255750"/>
              <a:ext cx="2943925" cy="2500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9" name="Google Shape;189;p19"/>
            <p:cNvSpPr txBox="1"/>
            <p:nvPr/>
          </p:nvSpPr>
          <p:spPr>
            <a:xfrm>
              <a:off x="2676938" y="3835625"/>
              <a:ext cx="3000000" cy="48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Example</a:t>
              </a:r>
              <a:endParaRPr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90" name="Google Shape;190;p19"/>
          <p:cNvGrpSpPr/>
          <p:nvPr/>
        </p:nvGrpSpPr>
        <p:grpSpPr>
          <a:xfrm>
            <a:off x="2843093" y="1989361"/>
            <a:ext cx="2984122" cy="2648790"/>
            <a:chOff x="2704975" y="1307850"/>
            <a:chExt cx="3028950" cy="2985225"/>
          </a:xfrm>
        </p:grpSpPr>
        <p:pic>
          <p:nvPicPr>
            <p:cNvPr id="191" name="Google Shape;191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704975" y="1307850"/>
              <a:ext cx="3028950" cy="2257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2" name="Google Shape;192;p19"/>
            <p:cNvSpPr txBox="1"/>
            <p:nvPr/>
          </p:nvSpPr>
          <p:spPr>
            <a:xfrm>
              <a:off x="3140588" y="3755775"/>
              <a:ext cx="2072700" cy="53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set of challenges</a:t>
              </a:r>
              <a:endParaRPr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193" name="Google Shape;19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Interactive Zero-Knowledge Proof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19"/>
          <p:cNvSpPr txBox="1"/>
          <p:nvPr/>
        </p:nvSpPr>
        <p:spPr>
          <a:xfrm>
            <a:off x="1344300" y="993475"/>
            <a:ext cx="6945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prover and verifier engage in a back-and-forth conversation in which the prover provides responses to the verifier's queries. The prover must complete a series of actions to convince the verifier about a specific fact.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"/>
          <p:cNvSpPr txBox="1"/>
          <p:nvPr>
            <p:ph type="title"/>
          </p:nvPr>
        </p:nvSpPr>
        <p:spPr>
          <a:xfrm>
            <a:off x="1297500" y="393750"/>
            <a:ext cx="7038900" cy="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Non-Interactive Zero-Knowledge Proof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20"/>
          <p:cNvSpPr txBox="1"/>
          <p:nvPr>
            <p:ph idx="1" type="body"/>
          </p:nvPr>
        </p:nvSpPr>
        <p:spPr>
          <a:xfrm>
            <a:off x="1297500" y="1106750"/>
            <a:ext cx="7038900" cy="7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It is a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cryptographic protocols that allow a prover to generate a single proof, which can be independently verified by a verifier without the need for multiple rounds of interaction.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t/>
            </a:r>
            <a:endParaRPr sz="875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0"/>
          <p:cNvSpPr txBox="1"/>
          <p:nvPr/>
        </p:nvSpPr>
        <p:spPr>
          <a:xfrm>
            <a:off x="1192525" y="1905300"/>
            <a:ext cx="3000000" cy="1332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Components: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Single Proof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Verifier's Independence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Efficiency</a:t>
            </a:r>
            <a:endParaRPr/>
          </a:p>
        </p:txBody>
      </p:sp>
      <p:sp>
        <p:nvSpPr>
          <p:cNvPr id="203" name="Google Shape;203;p20"/>
          <p:cNvSpPr txBox="1"/>
          <p:nvPr/>
        </p:nvSpPr>
        <p:spPr>
          <a:xfrm>
            <a:off x="4297500" y="1817550"/>
            <a:ext cx="3961200" cy="1508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 prominent constructions: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zk-SNARKs (Zero-Knowledge Succinct Non-Interactive Argument of Knowledge)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zk-STARKs (Zero-Knowledge Scalable Transparent Argument of Knowledge)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4" name="Google Shape;20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How ZKP Works in Authentication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10" name="Google Shape;210;p21"/>
          <p:cNvGrpSpPr/>
          <p:nvPr/>
        </p:nvGrpSpPr>
        <p:grpSpPr>
          <a:xfrm>
            <a:off x="1623750" y="3054375"/>
            <a:ext cx="1376600" cy="1702725"/>
            <a:chOff x="1105575" y="3054375"/>
            <a:chExt cx="1376600" cy="1702725"/>
          </a:xfrm>
        </p:grpSpPr>
        <p:pic>
          <p:nvPicPr>
            <p:cNvPr id="211" name="Google Shape;211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05575" y="3054375"/>
              <a:ext cx="1376600" cy="1376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2" name="Google Shape;212;p21"/>
            <p:cNvSpPr txBox="1"/>
            <p:nvPr/>
          </p:nvSpPr>
          <p:spPr>
            <a:xfrm>
              <a:off x="1285225" y="4354200"/>
              <a:ext cx="1017300" cy="40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Prover</a:t>
              </a:r>
              <a:endPara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213" name="Google Shape;213;p21"/>
          <p:cNvGrpSpPr/>
          <p:nvPr/>
        </p:nvGrpSpPr>
        <p:grpSpPr>
          <a:xfrm>
            <a:off x="5818175" y="3054375"/>
            <a:ext cx="1376600" cy="1702725"/>
            <a:chOff x="1105575" y="3054375"/>
            <a:chExt cx="1376600" cy="1702725"/>
          </a:xfrm>
        </p:grpSpPr>
        <p:pic>
          <p:nvPicPr>
            <p:cNvPr id="214" name="Google Shape;214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05575" y="3054375"/>
              <a:ext cx="1376600" cy="1376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5" name="Google Shape;215;p21"/>
            <p:cNvSpPr txBox="1"/>
            <p:nvPr/>
          </p:nvSpPr>
          <p:spPr>
            <a:xfrm>
              <a:off x="1285225" y="4354200"/>
              <a:ext cx="1017300" cy="40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Verifier</a:t>
              </a:r>
              <a:endPara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216" name="Google Shape;216;p21"/>
          <p:cNvGrpSpPr/>
          <p:nvPr/>
        </p:nvGrpSpPr>
        <p:grpSpPr>
          <a:xfrm>
            <a:off x="697300" y="1624588"/>
            <a:ext cx="2334450" cy="1612213"/>
            <a:chOff x="697300" y="1624588"/>
            <a:chExt cx="2334450" cy="1612213"/>
          </a:xfrm>
        </p:grpSpPr>
        <p:sp>
          <p:nvSpPr>
            <p:cNvPr id="217" name="Google Shape;217;p21"/>
            <p:cNvSpPr/>
            <p:nvPr/>
          </p:nvSpPr>
          <p:spPr>
            <a:xfrm>
              <a:off x="1592350" y="1624588"/>
              <a:ext cx="1439400" cy="460500"/>
            </a:xfrm>
            <a:prstGeom prst="rect">
              <a:avLst/>
            </a:prstGeom>
            <a:solidFill>
              <a:srgbClr val="76A5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Times New Roman"/>
                  <a:ea typeface="Times New Roman"/>
                  <a:cs typeface="Times New Roman"/>
                  <a:sym typeface="Times New Roman"/>
                </a:rPr>
                <a:t>Function</a:t>
              </a:r>
              <a:endParaRPr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Times New Roman"/>
                  <a:ea typeface="Times New Roman"/>
                  <a:cs typeface="Times New Roman"/>
                  <a:sym typeface="Times New Roman"/>
                </a:rPr>
                <a:t>“Create Proof”</a:t>
              </a:r>
              <a:endParaRPr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grpSp>
          <p:nvGrpSpPr>
            <p:cNvPr id="218" name="Google Shape;218;p21"/>
            <p:cNvGrpSpPr/>
            <p:nvPr/>
          </p:nvGrpSpPr>
          <p:grpSpPr>
            <a:xfrm>
              <a:off x="697300" y="2267500"/>
              <a:ext cx="1118400" cy="969300"/>
              <a:chOff x="697300" y="2267500"/>
              <a:chExt cx="1118400" cy="969300"/>
            </a:xfrm>
          </p:grpSpPr>
          <p:cxnSp>
            <p:nvCxnSpPr>
              <p:cNvPr id="219" name="Google Shape;219;p21"/>
              <p:cNvCxnSpPr/>
              <p:nvPr/>
            </p:nvCxnSpPr>
            <p:spPr>
              <a:xfrm rot="10800000">
                <a:off x="1815675" y="2267500"/>
                <a:ext cx="0" cy="96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220" name="Google Shape;220;p21"/>
              <p:cNvSpPr txBox="1"/>
              <p:nvPr/>
            </p:nvSpPr>
            <p:spPr>
              <a:xfrm>
                <a:off x="697300" y="2507650"/>
                <a:ext cx="1118400" cy="489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lt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1. </a:t>
                </a:r>
                <a:r>
                  <a:rPr lang="en">
                    <a:solidFill>
                      <a:schemeClr val="lt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Send          Information</a:t>
                </a:r>
                <a:endParaRPr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p:grpSp>
      </p:grpSp>
      <p:grpSp>
        <p:nvGrpSpPr>
          <p:cNvPr id="221" name="Google Shape;221;p21"/>
          <p:cNvGrpSpPr/>
          <p:nvPr/>
        </p:nvGrpSpPr>
        <p:grpSpPr>
          <a:xfrm>
            <a:off x="2811025" y="2267488"/>
            <a:ext cx="1194925" cy="969300"/>
            <a:chOff x="2811025" y="2267488"/>
            <a:chExt cx="1194925" cy="969300"/>
          </a:xfrm>
        </p:grpSpPr>
        <p:cxnSp>
          <p:nvCxnSpPr>
            <p:cNvPr id="222" name="Google Shape;222;p21"/>
            <p:cNvCxnSpPr/>
            <p:nvPr/>
          </p:nvCxnSpPr>
          <p:spPr>
            <a:xfrm>
              <a:off x="2811025" y="2267488"/>
              <a:ext cx="0" cy="969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23" name="Google Shape;223;p21"/>
            <p:cNvSpPr txBox="1"/>
            <p:nvPr/>
          </p:nvSpPr>
          <p:spPr>
            <a:xfrm>
              <a:off x="3000350" y="2444350"/>
              <a:ext cx="10056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 Proof </a:t>
              </a:r>
              <a:endPara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Generated</a:t>
              </a:r>
              <a:endPara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224" name="Google Shape;224;p21"/>
          <p:cNvGrpSpPr/>
          <p:nvPr/>
        </p:nvGrpSpPr>
        <p:grpSpPr>
          <a:xfrm>
            <a:off x="5150588" y="1624588"/>
            <a:ext cx="2091025" cy="1612213"/>
            <a:chOff x="940725" y="1624588"/>
            <a:chExt cx="2091025" cy="1612213"/>
          </a:xfrm>
        </p:grpSpPr>
        <p:sp>
          <p:nvSpPr>
            <p:cNvPr id="225" name="Google Shape;225;p21"/>
            <p:cNvSpPr/>
            <p:nvPr/>
          </p:nvSpPr>
          <p:spPr>
            <a:xfrm>
              <a:off x="1592350" y="1624588"/>
              <a:ext cx="1439400" cy="460500"/>
            </a:xfrm>
            <a:prstGeom prst="rect">
              <a:avLst/>
            </a:prstGeom>
            <a:solidFill>
              <a:srgbClr val="76A5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Times New Roman"/>
                  <a:ea typeface="Times New Roman"/>
                  <a:cs typeface="Times New Roman"/>
                  <a:sym typeface="Times New Roman"/>
                </a:rPr>
                <a:t>Function</a:t>
              </a:r>
              <a:endParaRPr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Times New Roman"/>
                  <a:ea typeface="Times New Roman"/>
                  <a:cs typeface="Times New Roman"/>
                  <a:sym typeface="Times New Roman"/>
                </a:rPr>
                <a:t>“Verify Proof”</a:t>
              </a:r>
              <a:endParaRPr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grpSp>
          <p:nvGrpSpPr>
            <p:cNvPr id="226" name="Google Shape;226;p21"/>
            <p:cNvGrpSpPr/>
            <p:nvPr/>
          </p:nvGrpSpPr>
          <p:grpSpPr>
            <a:xfrm>
              <a:off x="940725" y="2267500"/>
              <a:ext cx="874950" cy="969300"/>
              <a:chOff x="940725" y="2267500"/>
              <a:chExt cx="874950" cy="969300"/>
            </a:xfrm>
          </p:grpSpPr>
          <p:cxnSp>
            <p:nvCxnSpPr>
              <p:cNvPr id="227" name="Google Shape;227;p21"/>
              <p:cNvCxnSpPr/>
              <p:nvPr/>
            </p:nvCxnSpPr>
            <p:spPr>
              <a:xfrm rot="10800000">
                <a:off x="1815675" y="2267500"/>
                <a:ext cx="0" cy="96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228" name="Google Shape;228;p21"/>
              <p:cNvSpPr txBox="1"/>
              <p:nvPr/>
            </p:nvSpPr>
            <p:spPr>
              <a:xfrm>
                <a:off x="940725" y="2507650"/>
                <a:ext cx="868500" cy="489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lt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4</a:t>
                </a:r>
                <a:r>
                  <a:rPr lang="en">
                    <a:solidFill>
                      <a:schemeClr val="lt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. Verify      Proof</a:t>
                </a:r>
                <a:endParaRPr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p:grpSp>
      </p:grpSp>
      <p:grpSp>
        <p:nvGrpSpPr>
          <p:cNvPr id="229" name="Google Shape;229;p21"/>
          <p:cNvGrpSpPr/>
          <p:nvPr/>
        </p:nvGrpSpPr>
        <p:grpSpPr>
          <a:xfrm>
            <a:off x="7001688" y="2267488"/>
            <a:ext cx="1334765" cy="969300"/>
            <a:chOff x="7001688" y="2267488"/>
            <a:chExt cx="1334765" cy="969300"/>
          </a:xfrm>
        </p:grpSpPr>
        <p:cxnSp>
          <p:nvCxnSpPr>
            <p:cNvPr id="230" name="Google Shape;230;p21"/>
            <p:cNvCxnSpPr/>
            <p:nvPr/>
          </p:nvCxnSpPr>
          <p:spPr>
            <a:xfrm>
              <a:off x="7001688" y="2267488"/>
              <a:ext cx="0" cy="969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31" name="Google Shape;231;p21"/>
            <p:cNvSpPr txBox="1"/>
            <p:nvPr/>
          </p:nvSpPr>
          <p:spPr>
            <a:xfrm>
              <a:off x="7106753" y="2444350"/>
              <a:ext cx="122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5. Get  </a:t>
              </a:r>
              <a:endPara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 Result</a:t>
              </a:r>
              <a:endPara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232" name="Google Shape;232;p21"/>
          <p:cNvGrpSpPr/>
          <p:nvPr/>
        </p:nvGrpSpPr>
        <p:grpSpPr>
          <a:xfrm>
            <a:off x="3000350" y="3742675"/>
            <a:ext cx="2817900" cy="552400"/>
            <a:chOff x="3000350" y="3742675"/>
            <a:chExt cx="2817900" cy="552400"/>
          </a:xfrm>
        </p:grpSpPr>
        <p:cxnSp>
          <p:nvCxnSpPr>
            <p:cNvPr id="233" name="Google Shape;233;p21"/>
            <p:cNvCxnSpPr>
              <a:stCxn id="211" idx="3"/>
              <a:endCxn id="214" idx="1"/>
            </p:cNvCxnSpPr>
            <p:nvPr/>
          </p:nvCxnSpPr>
          <p:spPr>
            <a:xfrm>
              <a:off x="3000350" y="3742675"/>
              <a:ext cx="2817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34" name="Google Shape;234;p21"/>
            <p:cNvSpPr txBox="1"/>
            <p:nvPr/>
          </p:nvSpPr>
          <p:spPr>
            <a:xfrm>
              <a:off x="3345825" y="3894875"/>
              <a:ext cx="2091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3. Send Proof</a:t>
              </a:r>
              <a:endParaRPr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235" name="Google Shape;23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